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12192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NygksuIAS0PArOYbJrg4cxAxs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E33172-E142-40AA-8AFC-E7EA7D02936A}">
  <a:tblStyle styleId="{80E33172-E142-40AA-8AFC-E7EA7D0293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4.xml"/><Relationship Id="rId33" Type="http://customschemas.google.com/relationships/presentationmetadata" Target="metadata"/><Relationship Id="rId10" Type="http://schemas.openxmlformats.org/officeDocument/2006/relationships/slide" Target="slides/slide3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7c82e8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5f7c82e8a4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these features correspod to previous models. Although mis improved, can at expense with precision and recall. </a:t>
            </a:r>
            <a:endParaRPr/>
          </a:p>
        </p:txBody>
      </p:sp>
      <p:sp>
        <p:nvSpPr>
          <p:cNvPr id="276" name="Google Shape;2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f8ed82c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5f8ed82ce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f7c82e8a4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5f7c82e8a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8deaf72e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5f8deaf72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f8deaf72e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5f8deaf72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0698833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5f9069883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f7c82e8a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5f7c82e8a4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7c82e8a4_1_4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5f7c82e8a4_1_4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g5f7c82e8a4_1_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5f7c82e8a4_1_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5f7c82e8a4_1_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7c82e8a4_1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5f7c82e8a4_1_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g5f7c82e8a4_1_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5f7c82e8a4_1_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5f7c82e8a4_1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f7c82e8a4_1_5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5f7c82e8a4_1_5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5f7c82e8a4_1_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5f7c82e8a4_1_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5f7c82e8a4_1_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7c82e8a4_1_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5f7c82e8a4_1_5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5f7c82e8a4_1_5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g5f7c82e8a4_1_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5f7c82e8a4_1_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5f7c82e8a4_1_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7c82e8a4_1_65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5f7c82e8a4_1_6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g5f7c82e8a4_1_65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5f7c82e8a4_1_65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g5f7c82e8a4_1_65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5f7c82e8a4_1_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5f7c82e8a4_1_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5f7c82e8a4_1_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7c82e8a4_1_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5f7c82e8a4_1_7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5f7c82e8a4_1_7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5f7c82e8a4_1_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f7c82e8a4_1_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5f7c82e8a4_1_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5f7c82e8a4_1_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c82e8a4_1_8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5f7c82e8a4_1_8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8" name="Google Shape;128;g5f7c82e8a4_1_8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g5f7c82e8a4_1_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5f7c82e8a4_1_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5f7c82e8a4_1_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f7c82e8a4_1_9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5f7c82e8a4_1_9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g5f7c82e8a4_1_9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g5f7c82e8a4_1_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5f7c82e8a4_1_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5f7c82e8a4_1_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f7c82e8a4_1_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5f7c82e8a4_1_97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g5f7c82e8a4_1_9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5f7c82e8a4_1_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5f7c82e8a4_1_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f7c82e8a4_1_10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5f7c82e8a4_1_10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g5f7c82e8a4_1_1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5f7c82e8a4_1_1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5f7c82e8a4_1_1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6637867"/>
            <a:ext cx="12192000" cy="220133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7c82e8a4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g5f7c82e8a4_1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g5f7c82e8a4_1_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g5f7c82e8a4_1_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g5f7c82e8a4_1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"/>
          <p:cNvPicPr preferRelativeResize="0"/>
          <p:nvPr/>
        </p:nvPicPr>
        <p:blipFill rotWithShape="1">
          <a:blip r:embed="rId3">
            <a:alphaModFix/>
          </a:blip>
          <a:srcRect b="13906" l="29581" r="44632" t="9518"/>
          <a:stretch/>
        </p:blipFill>
        <p:spPr>
          <a:xfrm>
            <a:off x="8310500" y="0"/>
            <a:ext cx="3881501" cy="66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/>
          <p:nvPr/>
        </p:nvSpPr>
        <p:spPr>
          <a:xfrm>
            <a:off x="414148" y="372533"/>
            <a:ext cx="11363700" cy="1761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Predicting Stroke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1744241" y="2520475"/>
            <a:ext cx="50208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 Modeling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2019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Ananya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Josh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Karen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Reid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Vinay 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 txBox="1"/>
          <p:nvPr/>
        </p:nvSpPr>
        <p:spPr>
          <a:xfrm>
            <a:off x="1525800" y="1413488"/>
            <a:ext cx="3112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p5"/>
          <p:cNvGraphicFramePr/>
          <p:nvPr/>
        </p:nvGraphicFramePr>
        <p:xfrm>
          <a:off x="642513" y="3730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2000900"/>
                <a:gridCol w="1484250"/>
                <a:gridCol w="1393900"/>
              </a:tblGrid>
              <a:tr h="6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Actual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Non-Stroke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Non-Stroke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15478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2985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117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8" name="Google Shape;238;p5"/>
          <p:cNvCxnSpPr/>
          <p:nvPr/>
        </p:nvCxnSpPr>
        <p:spPr>
          <a:xfrm>
            <a:off x="642513" y="3730063"/>
            <a:ext cx="1972800" cy="636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5"/>
          <p:cNvSpPr txBox="1"/>
          <p:nvPr/>
        </p:nvSpPr>
        <p:spPr>
          <a:xfrm>
            <a:off x="1558138" y="3730063"/>
            <a:ext cx="1356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800745" y="324677"/>
            <a:ext cx="10589400" cy="12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977100" y="1685900"/>
            <a:ext cx="4634400" cy="9213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Evaluated on test data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6569903" y="1940150"/>
            <a:ext cx="4176600" cy="11463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Misclassification Rate: 0.165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6569903" y="3474925"/>
            <a:ext cx="4176600" cy="11463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Precision: 0.069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6569903" y="4953250"/>
            <a:ext cx="4176600" cy="11463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Recall: 0.64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642438" y="3342763"/>
            <a:ext cx="4879200" cy="3873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451025" y="310400"/>
            <a:ext cx="4710600" cy="94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 - Tree Model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 txBox="1"/>
          <p:nvPr/>
        </p:nvSpPr>
        <p:spPr>
          <a:xfrm>
            <a:off x="512050" y="1451038"/>
            <a:ext cx="3112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Resample: Unbalanced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2" name="Google Shape;252;p6"/>
          <p:cNvGraphicFramePr/>
          <p:nvPr/>
        </p:nvGraphicFramePr>
        <p:xfrm>
          <a:off x="451025" y="383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1736700"/>
                <a:gridCol w="1288275"/>
                <a:gridCol w="1209850"/>
              </a:tblGrid>
              <a:tr h="5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9180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6"/>
          <p:cNvSpPr/>
          <p:nvPr/>
        </p:nvSpPr>
        <p:spPr>
          <a:xfrm>
            <a:off x="451025" y="1404675"/>
            <a:ext cx="3203100" cy="59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6"/>
          <p:cNvCxnSpPr/>
          <p:nvPr/>
        </p:nvCxnSpPr>
        <p:spPr>
          <a:xfrm>
            <a:off x="451025" y="3835750"/>
            <a:ext cx="1752000" cy="610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6"/>
          <p:cNvSpPr txBox="1"/>
          <p:nvPr/>
        </p:nvSpPr>
        <p:spPr>
          <a:xfrm>
            <a:off x="1222250" y="3835750"/>
            <a:ext cx="1227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466750" y="5516250"/>
            <a:ext cx="32031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Misclassification Rate: 0.036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 Rate: 0.974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 Rate: 0.034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Precision Rate: 0.06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382612" y="2126250"/>
            <a:ext cx="46374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Calibri"/>
              <a:buChar char="●"/>
            </a:pPr>
            <a:r>
              <a:rPr b="1" i="0" lang="en-US" sz="16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Used resampling method to select train, validation and test data</a:t>
            </a:r>
            <a:endParaRPr b="1" i="0" sz="16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Calibri"/>
              <a:buChar char="●"/>
            </a:pPr>
            <a:r>
              <a:rPr b="1" i="0" lang="en-US" sz="16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Train accounts for a half of data and validation and test accounts for a quarter of data.</a:t>
            </a:r>
            <a:endParaRPr b="1" i="0" sz="16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850" y="1410800"/>
            <a:ext cx="6798752" cy="379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6"/>
          <p:cNvSpPr/>
          <p:nvPr/>
        </p:nvSpPr>
        <p:spPr>
          <a:xfrm>
            <a:off x="451038" y="3448450"/>
            <a:ext cx="4234800" cy="3873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f7c82e8a4_0_12"/>
          <p:cNvSpPr/>
          <p:nvPr/>
        </p:nvSpPr>
        <p:spPr>
          <a:xfrm>
            <a:off x="451025" y="310400"/>
            <a:ext cx="4710600" cy="94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 - Tree Model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5f7c82e8a4_0_12"/>
          <p:cNvSpPr txBox="1"/>
          <p:nvPr/>
        </p:nvSpPr>
        <p:spPr>
          <a:xfrm>
            <a:off x="393350" y="1451050"/>
            <a:ext cx="417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Construct balanced dataset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6" name="Google Shape;266;g5f7c82e8a4_0_12"/>
          <p:cNvGraphicFramePr/>
          <p:nvPr/>
        </p:nvGraphicFramePr>
        <p:xfrm>
          <a:off x="446875" y="384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1736700"/>
                <a:gridCol w="1288275"/>
                <a:gridCol w="1209850"/>
              </a:tblGrid>
              <a:tr h="5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r>
                        <a:rPr lang="en-US"/>
                        <a:t>4443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3591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r>
                        <a:rPr lang="en-US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g5f7c82e8a4_0_12"/>
          <p:cNvSpPr/>
          <p:nvPr/>
        </p:nvSpPr>
        <p:spPr>
          <a:xfrm>
            <a:off x="473750" y="1451038"/>
            <a:ext cx="4013100" cy="59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g5f7c82e8a4_0_12"/>
          <p:cNvCxnSpPr/>
          <p:nvPr/>
        </p:nvCxnSpPr>
        <p:spPr>
          <a:xfrm>
            <a:off x="446875" y="3835500"/>
            <a:ext cx="1744500" cy="6282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g5f7c82e8a4_0_12"/>
          <p:cNvSpPr txBox="1"/>
          <p:nvPr/>
        </p:nvSpPr>
        <p:spPr>
          <a:xfrm>
            <a:off x="1186700" y="3847600"/>
            <a:ext cx="1227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5f7c82e8a4_0_12"/>
          <p:cNvSpPr txBox="1"/>
          <p:nvPr/>
        </p:nvSpPr>
        <p:spPr>
          <a:xfrm>
            <a:off x="473750" y="5528075"/>
            <a:ext cx="32040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Misclassification Rate: 0.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20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 Rate: 0.8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 Rate: 0.6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Precision Rate: 0.01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5f7c82e8a4_0_12"/>
          <p:cNvSpPr txBox="1"/>
          <p:nvPr/>
        </p:nvSpPr>
        <p:spPr>
          <a:xfrm>
            <a:off x="278900" y="2151901"/>
            <a:ext cx="44028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Calibri"/>
              <a:buChar char="●"/>
            </a:pPr>
            <a:r>
              <a:rPr b="1" i="0" lang="en-US" sz="16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500 stroke records and 1000 non-stroke records as the train dataset</a:t>
            </a:r>
            <a:endParaRPr b="1" i="0" sz="16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Calibri"/>
              <a:buChar char="●"/>
            </a:pPr>
            <a:r>
              <a:rPr b="1" i="0" lang="en-US" sz="16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Divided the rest of data equally into validation and test</a:t>
            </a:r>
            <a:endParaRPr b="1" i="0" sz="16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5f7c82e8a4_0_12"/>
          <p:cNvSpPr/>
          <p:nvPr/>
        </p:nvSpPr>
        <p:spPr>
          <a:xfrm>
            <a:off x="446888" y="3460300"/>
            <a:ext cx="4234800" cy="3873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5f7c82e8a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375" y="1451050"/>
            <a:ext cx="6560350" cy="495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/>
          <p:nvPr/>
        </p:nvSpPr>
        <p:spPr>
          <a:xfrm>
            <a:off x="1511550" y="485300"/>
            <a:ext cx="9168900" cy="1353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Boosting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25" y="2122650"/>
            <a:ext cx="6046100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7"/>
          <p:cNvGraphicFramePr/>
          <p:nvPr/>
        </p:nvGraphicFramePr>
        <p:xfrm>
          <a:off x="6801438" y="2472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2021125"/>
                <a:gridCol w="1499250"/>
                <a:gridCol w="1407975"/>
              </a:tblGrid>
              <a:tr h="80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Non-Stroke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Non-Stroke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16319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2223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162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2" name="Google Shape;282;p7"/>
          <p:cNvSpPr/>
          <p:nvPr/>
        </p:nvSpPr>
        <p:spPr>
          <a:xfrm>
            <a:off x="6801450" y="2085625"/>
            <a:ext cx="4928400" cy="3873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7"/>
          <p:cNvCxnSpPr/>
          <p:nvPr/>
        </p:nvCxnSpPr>
        <p:spPr>
          <a:xfrm>
            <a:off x="6801438" y="2472913"/>
            <a:ext cx="2030100" cy="8142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7"/>
          <p:cNvSpPr txBox="1"/>
          <p:nvPr/>
        </p:nvSpPr>
        <p:spPr>
          <a:xfrm>
            <a:off x="7737713" y="2472913"/>
            <a:ext cx="1356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 txBox="1"/>
          <p:nvPr/>
        </p:nvSpPr>
        <p:spPr>
          <a:xfrm>
            <a:off x="6986438" y="2798538"/>
            <a:ext cx="1356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4910813" y="5188000"/>
            <a:ext cx="3096000" cy="9936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Precision: 0.065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8729801" y="5188000"/>
            <a:ext cx="3000000" cy="9936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Recall: 0.490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892926" y="5188000"/>
            <a:ext cx="3294900" cy="9936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Misclassification Rate: 0.</a:t>
            </a: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1581825" y="620478"/>
            <a:ext cx="9168900" cy="1187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1581800" y="2611763"/>
            <a:ext cx="2027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5" name="Google Shape;295;p8"/>
          <p:cNvGraphicFramePr/>
          <p:nvPr/>
        </p:nvGraphicFramePr>
        <p:xfrm>
          <a:off x="478238" y="30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1736700"/>
                <a:gridCol w="1288275"/>
                <a:gridCol w="1209850"/>
              </a:tblGrid>
              <a:tr h="5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15804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2956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6" name="Google Shape;296;p8"/>
          <p:cNvSpPr txBox="1"/>
          <p:nvPr/>
        </p:nvSpPr>
        <p:spPr>
          <a:xfrm>
            <a:off x="558675" y="4962250"/>
            <a:ext cx="42348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Misclassification Rate=0.15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Precision= 0.012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Recall= 0.55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475" y="2285200"/>
            <a:ext cx="7246126" cy="381759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8"/>
          <p:cNvSpPr/>
          <p:nvPr/>
        </p:nvSpPr>
        <p:spPr>
          <a:xfrm>
            <a:off x="5041950" y="2771875"/>
            <a:ext cx="358500" cy="16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f8ed82ce0_0_6"/>
          <p:cNvSpPr/>
          <p:nvPr/>
        </p:nvSpPr>
        <p:spPr>
          <a:xfrm>
            <a:off x="1581825" y="620478"/>
            <a:ext cx="9168900" cy="1187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Bagging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5f8ed82ce0_0_6"/>
          <p:cNvSpPr txBox="1"/>
          <p:nvPr/>
        </p:nvSpPr>
        <p:spPr>
          <a:xfrm>
            <a:off x="1581800" y="2611763"/>
            <a:ext cx="2027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5" name="Google Shape;305;g5f8ed82ce0_0_6"/>
          <p:cNvGraphicFramePr/>
          <p:nvPr/>
        </p:nvGraphicFramePr>
        <p:xfrm>
          <a:off x="478238" y="30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1736700"/>
                <a:gridCol w="1288275"/>
                <a:gridCol w="1209850"/>
              </a:tblGrid>
              <a:tr h="5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Non-Stroke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14865  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3175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Stroke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g5f8ed82ce0_0_6"/>
          <p:cNvSpPr txBox="1"/>
          <p:nvPr/>
        </p:nvSpPr>
        <p:spPr>
          <a:xfrm>
            <a:off x="558675" y="4962250"/>
            <a:ext cx="42348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Misclassification Rate=0.18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Precision= 0.012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Recall= 0.58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5f8ed82ce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475" y="2399853"/>
            <a:ext cx="7093724" cy="374528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5f8ed82ce0_0_6"/>
          <p:cNvSpPr/>
          <p:nvPr/>
        </p:nvSpPr>
        <p:spPr>
          <a:xfrm>
            <a:off x="4965750" y="2924275"/>
            <a:ext cx="358500" cy="16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9"/>
          <p:cNvGrpSpPr/>
          <p:nvPr/>
        </p:nvGrpSpPr>
        <p:grpSpPr>
          <a:xfrm>
            <a:off x="801289" y="1931155"/>
            <a:ext cx="2057746" cy="2253139"/>
            <a:chOff x="6196916" y="2565363"/>
            <a:chExt cx="2484000" cy="3078900"/>
          </a:xfrm>
        </p:grpSpPr>
        <p:grpSp>
          <p:nvGrpSpPr>
            <p:cNvPr id="314" name="Google Shape;314;p9"/>
            <p:cNvGrpSpPr/>
            <p:nvPr/>
          </p:nvGrpSpPr>
          <p:grpSpPr>
            <a:xfrm>
              <a:off x="6196916" y="2565363"/>
              <a:ext cx="2484000" cy="3078900"/>
              <a:chOff x="6270698" y="2679017"/>
              <a:chExt cx="2484000" cy="3078900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6270698" y="2679017"/>
                <a:ext cx="2484000" cy="3078900"/>
              </a:xfrm>
              <a:prstGeom prst="rect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6409274" y="2999240"/>
                <a:ext cx="2345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KNN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9"/>
              <p:cNvSpPr txBox="1"/>
              <p:nvPr/>
            </p:nvSpPr>
            <p:spPr>
              <a:xfrm>
                <a:off x="6542529" y="3766088"/>
                <a:ext cx="1940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Misclassification Rate: 0.112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9"/>
              <p:cNvSpPr txBox="1"/>
              <p:nvPr/>
            </p:nvSpPr>
            <p:spPr>
              <a:xfrm>
                <a:off x="6542652" y="4484596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Precision: 0.112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6542528" y="4875777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Recall: 0.883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" name="Google Shape;320;p9"/>
            <p:cNvSpPr/>
            <p:nvPr/>
          </p:nvSpPr>
          <p:spPr>
            <a:xfrm>
              <a:off x="6507750" y="3652423"/>
              <a:ext cx="1862100" cy="711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9"/>
          <p:cNvSpPr/>
          <p:nvPr/>
        </p:nvSpPr>
        <p:spPr>
          <a:xfrm>
            <a:off x="801300" y="407200"/>
            <a:ext cx="110664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 Comparison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9"/>
          <p:cNvGrpSpPr/>
          <p:nvPr/>
        </p:nvGrpSpPr>
        <p:grpSpPr>
          <a:xfrm>
            <a:off x="3053464" y="1931155"/>
            <a:ext cx="2057746" cy="2253139"/>
            <a:chOff x="6196916" y="2565363"/>
            <a:chExt cx="2484000" cy="3078900"/>
          </a:xfrm>
        </p:grpSpPr>
        <p:grpSp>
          <p:nvGrpSpPr>
            <p:cNvPr id="323" name="Google Shape;323;p9"/>
            <p:cNvGrpSpPr/>
            <p:nvPr/>
          </p:nvGrpSpPr>
          <p:grpSpPr>
            <a:xfrm>
              <a:off x="6196916" y="2565363"/>
              <a:ext cx="2484000" cy="3078900"/>
              <a:chOff x="6270698" y="2679017"/>
              <a:chExt cx="2484000" cy="3078900"/>
            </a:xfrm>
          </p:grpSpPr>
          <p:sp>
            <p:nvSpPr>
              <p:cNvPr id="324" name="Google Shape;324;p9"/>
              <p:cNvSpPr/>
              <p:nvPr/>
            </p:nvSpPr>
            <p:spPr>
              <a:xfrm>
                <a:off x="6270698" y="2679017"/>
                <a:ext cx="2484000" cy="30789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9"/>
              <p:cNvSpPr txBox="1"/>
              <p:nvPr/>
            </p:nvSpPr>
            <p:spPr>
              <a:xfrm>
                <a:off x="6339924" y="2779388"/>
                <a:ext cx="2345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Logistic Regression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9"/>
              <p:cNvSpPr txBox="1"/>
              <p:nvPr/>
            </p:nvSpPr>
            <p:spPr>
              <a:xfrm>
                <a:off x="6542529" y="3766088"/>
                <a:ext cx="1940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Misclassification Rate: 0.165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9"/>
              <p:cNvSpPr txBox="1"/>
              <p:nvPr/>
            </p:nvSpPr>
            <p:spPr>
              <a:xfrm>
                <a:off x="6542652" y="4484596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Precision: 0.069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9"/>
              <p:cNvSpPr txBox="1"/>
              <p:nvPr/>
            </p:nvSpPr>
            <p:spPr>
              <a:xfrm>
                <a:off x="6542528" y="4875777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Recall: 0.064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" name="Google Shape;329;p9"/>
            <p:cNvSpPr/>
            <p:nvPr/>
          </p:nvSpPr>
          <p:spPr>
            <a:xfrm>
              <a:off x="6507750" y="3652423"/>
              <a:ext cx="1862100" cy="711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9"/>
          <p:cNvGrpSpPr/>
          <p:nvPr/>
        </p:nvGrpSpPr>
        <p:grpSpPr>
          <a:xfrm>
            <a:off x="5305639" y="1931155"/>
            <a:ext cx="2057746" cy="2253139"/>
            <a:chOff x="6196916" y="2565363"/>
            <a:chExt cx="2484000" cy="3078900"/>
          </a:xfrm>
        </p:grpSpPr>
        <p:grpSp>
          <p:nvGrpSpPr>
            <p:cNvPr id="331" name="Google Shape;331;p9"/>
            <p:cNvGrpSpPr/>
            <p:nvPr/>
          </p:nvGrpSpPr>
          <p:grpSpPr>
            <a:xfrm>
              <a:off x="6196916" y="2565363"/>
              <a:ext cx="2484000" cy="3078900"/>
              <a:chOff x="6270698" y="2679017"/>
              <a:chExt cx="2484000" cy="3078900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6270698" y="2679017"/>
                <a:ext cx="2484000" cy="30789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9"/>
              <p:cNvSpPr txBox="1"/>
              <p:nvPr/>
            </p:nvSpPr>
            <p:spPr>
              <a:xfrm>
                <a:off x="6339999" y="2999240"/>
                <a:ext cx="2345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Tree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9"/>
              <p:cNvSpPr txBox="1"/>
              <p:nvPr/>
            </p:nvSpPr>
            <p:spPr>
              <a:xfrm>
                <a:off x="6542529" y="3766088"/>
                <a:ext cx="1940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Misclassification Rate: 0.</a:t>
                </a:r>
                <a:r>
                  <a:rPr b="1" lang="en-US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9"/>
              <p:cNvSpPr txBox="1"/>
              <p:nvPr/>
            </p:nvSpPr>
            <p:spPr>
              <a:xfrm>
                <a:off x="6542652" y="4484596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Precision:  0.01</a:t>
                </a:r>
                <a:r>
                  <a:rPr b="1" lang="en-US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9"/>
              <p:cNvSpPr txBox="1"/>
              <p:nvPr/>
            </p:nvSpPr>
            <p:spPr>
              <a:xfrm>
                <a:off x="6542528" y="4875777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Recall: 0.</a:t>
                </a:r>
                <a:r>
                  <a:rPr b="1" lang="en-US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67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" name="Google Shape;337;p9"/>
            <p:cNvSpPr/>
            <p:nvPr/>
          </p:nvSpPr>
          <p:spPr>
            <a:xfrm>
              <a:off x="6507750" y="3652423"/>
              <a:ext cx="1862100" cy="711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7557814" y="1931155"/>
            <a:ext cx="2057746" cy="2253139"/>
            <a:chOff x="6196916" y="2565363"/>
            <a:chExt cx="2484000" cy="3078900"/>
          </a:xfrm>
        </p:grpSpPr>
        <p:grpSp>
          <p:nvGrpSpPr>
            <p:cNvPr id="339" name="Google Shape;339;p9"/>
            <p:cNvGrpSpPr/>
            <p:nvPr/>
          </p:nvGrpSpPr>
          <p:grpSpPr>
            <a:xfrm>
              <a:off x="6196916" y="2565363"/>
              <a:ext cx="2484000" cy="3078900"/>
              <a:chOff x="6270698" y="2679017"/>
              <a:chExt cx="2484000" cy="3078900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6270698" y="2679017"/>
                <a:ext cx="2484000" cy="30789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9"/>
              <p:cNvSpPr txBox="1"/>
              <p:nvPr/>
            </p:nvSpPr>
            <p:spPr>
              <a:xfrm>
                <a:off x="6339999" y="2999240"/>
                <a:ext cx="2345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Boosting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6542529" y="3766088"/>
                <a:ext cx="1940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Misclassification Rate: 0.1</a:t>
                </a:r>
                <a:r>
                  <a:rPr b="1" lang="en-US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9"/>
              <p:cNvSpPr txBox="1"/>
              <p:nvPr/>
            </p:nvSpPr>
            <p:spPr>
              <a:xfrm>
                <a:off x="6542652" y="4484596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Precision: 0.065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9"/>
              <p:cNvSpPr txBox="1"/>
              <p:nvPr/>
            </p:nvSpPr>
            <p:spPr>
              <a:xfrm>
                <a:off x="6542528" y="4875777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Recall: 0.</a:t>
                </a:r>
                <a:r>
                  <a:rPr b="1" lang="en-US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49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9"/>
            <p:cNvSpPr/>
            <p:nvPr/>
          </p:nvSpPr>
          <p:spPr>
            <a:xfrm>
              <a:off x="6507750" y="3652423"/>
              <a:ext cx="1862100" cy="711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9"/>
          <p:cNvGrpSpPr/>
          <p:nvPr/>
        </p:nvGrpSpPr>
        <p:grpSpPr>
          <a:xfrm>
            <a:off x="5305539" y="4249231"/>
            <a:ext cx="2057746" cy="2253139"/>
            <a:chOff x="6196916" y="2565363"/>
            <a:chExt cx="2484000" cy="3078900"/>
          </a:xfrm>
        </p:grpSpPr>
        <p:grpSp>
          <p:nvGrpSpPr>
            <p:cNvPr id="347" name="Google Shape;347;p9"/>
            <p:cNvGrpSpPr/>
            <p:nvPr/>
          </p:nvGrpSpPr>
          <p:grpSpPr>
            <a:xfrm>
              <a:off x="6196916" y="2565363"/>
              <a:ext cx="2484000" cy="3078900"/>
              <a:chOff x="6270698" y="2679017"/>
              <a:chExt cx="2484000" cy="3078900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6270698" y="2679017"/>
                <a:ext cx="2484000" cy="30789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9"/>
              <p:cNvSpPr txBox="1"/>
              <p:nvPr/>
            </p:nvSpPr>
            <p:spPr>
              <a:xfrm>
                <a:off x="6339924" y="2779388"/>
                <a:ext cx="2345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Bagging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 txBox="1"/>
              <p:nvPr/>
            </p:nvSpPr>
            <p:spPr>
              <a:xfrm>
                <a:off x="6542529" y="3766088"/>
                <a:ext cx="1940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Misclassification Rate: 0.18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6542652" y="4484596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Precision: 0.012 </a:t>
                </a: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9"/>
              <p:cNvSpPr txBox="1"/>
              <p:nvPr/>
            </p:nvSpPr>
            <p:spPr>
              <a:xfrm>
                <a:off x="6542528" y="4875777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Recall: 0.58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" name="Google Shape;353;p9"/>
            <p:cNvSpPr/>
            <p:nvPr/>
          </p:nvSpPr>
          <p:spPr>
            <a:xfrm>
              <a:off x="6507750" y="3652423"/>
              <a:ext cx="1862100" cy="711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9"/>
          <p:cNvGrpSpPr/>
          <p:nvPr/>
        </p:nvGrpSpPr>
        <p:grpSpPr>
          <a:xfrm>
            <a:off x="9809989" y="1931155"/>
            <a:ext cx="2057746" cy="2253139"/>
            <a:chOff x="6196916" y="2565363"/>
            <a:chExt cx="2484000" cy="3078900"/>
          </a:xfrm>
        </p:grpSpPr>
        <p:grpSp>
          <p:nvGrpSpPr>
            <p:cNvPr id="355" name="Google Shape;355;p9"/>
            <p:cNvGrpSpPr/>
            <p:nvPr/>
          </p:nvGrpSpPr>
          <p:grpSpPr>
            <a:xfrm>
              <a:off x="6196916" y="2565363"/>
              <a:ext cx="2484000" cy="3078900"/>
              <a:chOff x="6270698" y="2679017"/>
              <a:chExt cx="2484000" cy="3078900"/>
            </a:xfrm>
          </p:grpSpPr>
          <p:sp>
            <p:nvSpPr>
              <p:cNvPr id="356" name="Google Shape;356;p9"/>
              <p:cNvSpPr/>
              <p:nvPr/>
            </p:nvSpPr>
            <p:spPr>
              <a:xfrm>
                <a:off x="6270698" y="2679017"/>
                <a:ext cx="2484000" cy="30789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9"/>
              <p:cNvSpPr txBox="1"/>
              <p:nvPr/>
            </p:nvSpPr>
            <p:spPr>
              <a:xfrm>
                <a:off x="6339924" y="2779388"/>
                <a:ext cx="2345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Random Forest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9"/>
              <p:cNvSpPr txBox="1"/>
              <p:nvPr/>
            </p:nvSpPr>
            <p:spPr>
              <a:xfrm>
                <a:off x="6542529" y="3766088"/>
                <a:ext cx="1940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Misclassification Rate: 0.15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6542652" y="4484596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Precision: 0.012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9"/>
              <p:cNvSpPr txBox="1"/>
              <p:nvPr/>
            </p:nvSpPr>
            <p:spPr>
              <a:xfrm>
                <a:off x="6542528" y="4875777"/>
                <a:ext cx="19401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Recall: 0.55</a:t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Google Shape;361;p9"/>
            <p:cNvSpPr/>
            <p:nvPr/>
          </p:nvSpPr>
          <p:spPr>
            <a:xfrm>
              <a:off x="6507750" y="3652423"/>
              <a:ext cx="1862100" cy="711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9"/>
          <p:cNvSpPr/>
          <p:nvPr/>
        </p:nvSpPr>
        <p:spPr>
          <a:xfrm>
            <a:off x="122838" y="1190525"/>
            <a:ext cx="3164700" cy="3734400"/>
          </a:xfrm>
          <a:prstGeom prst="star32">
            <a:avLst>
              <a:gd fmla="val 37500" name="adj"/>
            </a:avLst>
          </a:prstGeom>
          <a:noFill/>
          <a:ln cap="flat" cmpd="sng" w="762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/>
          <p:nvPr/>
        </p:nvSpPr>
        <p:spPr>
          <a:xfrm>
            <a:off x="1823575" y="2145750"/>
            <a:ext cx="9028200" cy="2019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13554" l="25875" r="38285" t="16323"/>
          <a:stretch/>
        </p:blipFill>
        <p:spPr>
          <a:xfrm>
            <a:off x="6934200" y="0"/>
            <a:ext cx="5257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6934200" y="0"/>
            <a:ext cx="5257800" cy="6858000"/>
          </a:xfrm>
          <a:prstGeom prst="rect">
            <a:avLst/>
          </a:prstGeom>
          <a:solidFill>
            <a:schemeClr val="accent1">
              <a:alpha val="8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0" y="6493933"/>
            <a:ext cx="12192000" cy="364067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508000" y="1341441"/>
            <a:ext cx="60960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problem / Review of dataset 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Exploratory Analysis 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ing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Logistic Regression 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Tree Models 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Boosting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 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Bagging 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Comparisons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01133" y="18002"/>
            <a:ext cx="4191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3960A4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5f7c82e8a4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1325" y="-701350"/>
            <a:ext cx="15302300" cy="86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f8deaf72e_1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Introduction to our data</a:t>
            </a:r>
            <a:endParaRPr sz="4800"/>
          </a:p>
        </p:txBody>
      </p:sp>
      <p:sp>
        <p:nvSpPr>
          <p:cNvPr id="177" name="Google Shape;177;g5f8deaf72e_1_10"/>
          <p:cNvSpPr txBox="1"/>
          <p:nvPr/>
        </p:nvSpPr>
        <p:spPr>
          <a:xfrm>
            <a:off x="820650" y="1714500"/>
            <a:ext cx="10356600" cy="4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43,400 data points, representing patient data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 variables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gender, age, hypertension, heart disease, marital status, work type, residence type, average glucose levels, body mass index, smoking status, and whether or not they are stroke victims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cleansing: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removed the 15 patients with missing gender data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removed patients under the age of 15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074333" y="3352800"/>
            <a:ext cx="14193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971" y="279825"/>
            <a:ext cx="5581650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371" y="279825"/>
            <a:ext cx="558165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"/>
          <p:cNvSpPr txBox="1"/>
          <p:nvPr/>
        </p:nvSpPr>
        <p:spPr>
          <a:xfrm>
            <a:off x="693225" y="4853900"/>
            <a:ext cx="49581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1040750" y="4918500"/>
            <a:ext cx="99858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Strokes victims highlighted in green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were hoping to see if the stroke victims were clumped together under certain statistics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635300" y="230875"/>
            <a:ext cx="107967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b="1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f8deaf72e_1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Exploratory Analysis</a:t>
            </a:r>
            <a:endParaRPr sz="4800"/>
          </a:p>
        </p:txBody>
      </p:sp>
      <p:pic>
        <p:nvPicPr>
          <p:cNvPr id="193" name="Google Shape;193;g5f8deaf72e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13" y="2158125"/>
            <a:ext cx="383857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5f8deaf72e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6700" y="2158125"/>
            <a:ext cx="383857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5f8deaf72e_1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6888" y="2158138"/>
            <a:ext cx="38385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5f90698833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68" y="0"/>
            <a:ext cx="42195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5f90698833_0_260"/>
          <p:cNvSpPr txBox="1"/>
          <p:nvPr/>
        </p:nvSpPr>
        <p:spPr>
          <a:xfrm>
            <a:off x="5098875" y="1511050"/>
            <a:ext cx="61299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 problem: varying penalties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Skewed Data: accuracy already at 98%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5f90698833_0_260"/>
          <p:cNvSpPr/>
          <p:nvPr/>
        </p:nvSpPr>
        <p:spPr>
          <a:xfrm>
            <a:off x="4367325" y="310450"/>
            <a:ext cx="7593000" cy="1050300"/>
          </a:xfrm>
          <a:prstGeom prst="rect">
            <a:avLst/>
          </a:prstGeom>
          <a:solidFill>
            <a:srgbClr val="B45F0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Accuracy as a performance metric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5f90698833_0_260"/>
          <p:cNvSpPr/>
          <p:nvPr/>
        </p:nvSpPr>
        <p:spPr>
          <a:xfrm>
            <a:off x="4367175" y="3663875"/>
            <a:ext cx="7724700" cy="3006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Performance metrics:</a:t>
            </a:r>
            <a:endParaRPr b="1" i="0" sz="4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Precision: </a:t>
            </a: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fraction of relevant instances among the retrieved instances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Recall: </a:t>
            </a: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fraction of the relevant instances successfully retrieved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Misclassification Rate: </a:t>
            </a: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fraction of incorrectly labeled instances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/>
          <p:nvPr/>
        </p:nvSpPr>
        <p:spPr>
          <a:xfrm>
            <a:off x="2294850" y="562176"/>
            <a:ext cx="7602300" cy="911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351125" y="1766625"/>
            <a:ext cx="72201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Three models tried: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features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age and gender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medical features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lifestyle features + age + gender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88900" y="3188350"/>
            <a:ext cx="5540100" cy="69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4"/>
          <p:cNvGraphicFramePr/>
          <p:nvPr/>
        </p:nvGraphicFramePr>
        <p:xfrm>
          <a:off x="351188" y="4699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{80E33172-E142-40AA-8AFC-E7EA7D02936A}</a:tableStyleId>
              </a:tblPr>
              <a:tblGrid>
                <a:gridCol w="2000900"/>
                <a:gridCol w="1484250"/>
                <a:gridCol w="1393900"/>
              </a:tblGrid>
              <a:tr h="6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Actual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Non-Stroke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Non-Stroke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3197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503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Stroke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12" name="Google Shape;212;p4"/>
          <p:cNvCxnSpPr/>
          <p:nvPr/>
        </p:nvCxnSpPr>
        <p:spPr>
          <a:xfrm>
            <a:off x="351188" y="4699713"/>
            <a:ext cx="1972800" cy="636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4"/>
          <p:cNvSpPr txBox="1"/>
          <p:nvPr/>
        </p:nvSpPr>
        <p:spPr>
          <a:xfrm>
            <a:off x="1266813" y="4699713"/>
            <a:ext cx="1356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351113" y="4312413"/>
            <a:ext cx="4879200" cy="3873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6157025" y="4312425"/>
            <a:ext cx="5375400" cy="6276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Misclassification Rate: 0.112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6157025" y="5152704"/>
            <a:ext cx="5375400" cy="6276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Precision: 0.112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6157025" y="5962077"/>
            <a:ext cx="5375400" cy="627600"/>
          </a:xfrm>
          <a:prstGeom prst="rect">
            <a:avLst/>
          </a:prstGeom>
          <a:solidFill>
            <a:srgbClr val="E691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Recall: 0.883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5903375" y="2260425"/>
            <a:ext cx="61338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Validated by 10 - fold Cross-Validation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Best value of K for KNN: 300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Threshold set to 0.03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5f7c82e8a4_1_23"/>
          <p:cNvPicPr preferRelativeResize="0"/>
          <p:nvPr/>
        </p:nvPicPr>
        <p:blipFill rotWithShape="1">
          <a:blip r:embed="rId3">
            <a:alphaModFix/>
          </a:blip>
          <a:srcRect b="16007" l="0" r="50551" t="28983"/>
          <a:stretch/>
        </p:blipFill>
        <p:spPr>
          <a:xfrm>
            <a:off x="4982445" y="1704363"/>
            <a:ext cx="6314807" cy="4683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5f7c82e8a4_1_23"/>
          <p:cNvSpPr/>
          <p:nvPr/>
        </p:nvSpPr>
        <p:spPr>
          <a:xfrm>
            <a:off x="800745" y="324677"/>
            <a:ext cx="10589400" cy="12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5f7c82e8a4_1_23"/>
          <p:cNvSpPr/>
          <p:nvPr/>
        </p:nvSpPr>
        <p:spPr>
          <a:xfrm>
            <a:off x="1126300" y="1751359"/>
            <a:ext cx="3326400" cy="741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Imbalanced Data </a:t>
            </a:r>
            <a:endParaRPr b="1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1.7%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g5f7c82e8a4_1_23"/>
          <p:cNvGrpSpPr/>
          <p:nvPr/>
        </p:nvGrpSpPr>
        <p:grpSpPr>
          <a:xfrm>
            <a:off x="1126288" y="3521658"/>
            <a:ext cx="3326400" cy="2865900"/>
            <a:chOff x="3558820" y="3322983"/>
            <a:chExt cx="3326400" cy="2865900"/>
          </a:xfrm>
        </p:grpSpPr>
        <p:grpSp>
          <p:nvGrpSpPr>
            <p:cNvPr id="227" name="Google Shape;227;g5f7c82e8a4_1_23"/>
            <p:cNvGrpSpPr/>
            <p:nvPr/>
          </p:nvGrpSpPr>
          <p:grpSpPr>
            <a:xfrm>
              <a:off x="3558820" y="3322983"/>
              <a:ext cx="3326400" cy="2865900"/>
              <a:chOff x="1156253" y="3236845"/>
              <a:chExt cx="3326400" cy="2865900"/>
            </a:xfrm>
          </p:grpSpPr>
          <p:sp>
            <p:nvSpPr>
              <p:cNvPr id="228" name="Google Shape;228;g5f7c82e8a4_1_23"/>
              <p:cNvSpPr/>
              <p:nvPr/>
            </p:nvSpPr>
            <p:spPr>
              <a:xfrm>
                <a:off x="1156253" y="3236845"/>
                <a:ext cx="3326400" cy="286590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Age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Hypertension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Heart Disease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Avg glucose level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g5f7c82e8a4_1_23"/>
              <p:cNvSpPr/>
              <p:nvPr/>
            </p:nvSpPr>
            <p:spPr>
              <a:xfrm>
                <a:off x="1524001" y="4167083"/>
                <a:ext cx="2590800" cy="756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g5f7c82e8a4_1_23"/>
            <p:cNvSpPr txBox="1"/>
            <p:nvPr/>
          </p:nvSpPr>
          <p:spPr>
            <a:xfrm>
              <a:off x="3773332" y="3626575"/>
              <a:ext cx="289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Significant Predictors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5f7c82e8a4_1_23"/>
          <p:cNvSpPr/>
          <p:nvPr/>
        </p:nvSpPr>
        <p:spPr>
          <a:xfrm>
            <a:off x="1126300" y="2636496"/>
            <a:ext cx="3326400" cy="741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Threshold set at 0.03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2019-08-02T22:25:58Z</dcterms:created>
  <dc:creator>josh</dc:creator>
</cp:coreProperties>
</file>